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71" r:id="rId15"/>
    <p:sldId id="268" r:id="rId16"/>
    <p:sldId id="26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03"/>
    <p:restoredTop sz="94677"/>
  </p:normalViewPr>
  <p:slideViewPr>
    <p:cSldViewPr snapToGrid="0">
      <p:cViewPr varScale="1">
        <p:scale>
          <a:sx n="174" d="100"/>
          <a:sy n="174" d="100"/>
        </p:scale>
        <p:origin x="11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298fb2f4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298fb2f4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298fb2f4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298fb2f4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298fb2f4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298fb2f4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298fb2f4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298fb2f4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692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298fb2f4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298fb2f4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298fb2f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298fb2f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98fb2f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98fb2f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298fb2f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298fb2f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298fb2f4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298fb2f4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298fb2f4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298fb2f4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298fb2f4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298fb2f4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298fb2f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298fb2f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298fb2f4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298fb2f4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226" y="4343124"/>
            <a:ext cx="1437625" cy="7136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iot-guider.com/arduino/serial-communication-between-two-arduino-board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amperka.ru/articles:driver-ch34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docs.google.com/document/d/1lAWoUabJO39N13IE6IVCjxOgexz0W1sjDhjKb2TfvKs/edit" TargetMode="External"/><Relationship Id="rId4" Type="http://schemas.openxmlformats.org/officeDocument/2006/relationships/hyperlink" Target="https://www.rapidtables.com/convert/number/ascii-hex-bin-dec-converter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VR/lucidglov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/Debou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www.digikey.com/en/articles/how-to-implement-hardware-debounce-for-switches-and-relay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nstructables.com/Isolating-circuits-from-your-arduino-with-optocou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Applied Arduino Programming for neurophysiology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(supplementary materials)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Sintsov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of Man-Machine Interfaces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Motorica LLC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1D33C-4D69-7940-876E-DBC5A153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U" dirty="0"/>
              <a:t>Sync Pulses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8C43A-2741-2E4C-9A9D-899FB6EF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10" y="0"/>
            <a:ext cx="5364990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C27DC-1F06-BC42-A0E0-1141897F4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Let’s fit it to 0..50mV</a:t>
            </a:r>
          </a:p>
        </p:txBody>
      </p:sp>
    </p:spTree>
    <p:extLst>
      <p:ext uri="{BB962C8B-B14F-4D97-AF65-F5344CB8AC3E}">
        <p14:creationId xmlns:p14="http://schemas.microsoft.com/office/powerpoint/2010/main" val="326708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Somatosensory stimulation</a:t>
            </a:r>
            <a:endParaRPr dirty="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037" y="1017725"/>
            <a:ext cx="38845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813CA3-221F-9F49-891A-CA943B40E5BE}"/>
              </a:ext>
            </a:extLst>
          </p:cNvPr>
          <p:cNvSpPr txBox="1"/>
          <p:nvPr/>
        </p:nvSpPr>
        <p:spPr>
          <a:xfrm>
            <a:off x="198783" y="1017725"/>
            <a:ext cx="4031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info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www.electronics-lab.com</a:t>
            </a:r>
            <a:r>
              <a:rPr lang="en-GB" dirty="0"/>
              <a:t>/project/using-sg90-servo-motor-arduino/</a:t>
            </a:r>
            <a:endParaRPr lang="en-RU" dirty="0"/>
          </a:p>
        </p:txBody>
      </p:sp>
      <p:pic>
        <p:nvPicPr>
          <p:cNvPr id="2050" name="Picture 2" descr="How to Control Servo Motors with Arduino - Complete Guide">
            <a:extLst>
              <a:ext uri="{FF2B5EF4-FFF2-40B4-BE49-F238E27FC236}">
                <a16:creationId xmlns:a16="http://schemas.microsoft.com/office/drawing/2014/main" id="{941F15F4-7621-7D4C-8C22-39A9A4F16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9" r="14632"/>
          <a:stretch/>
        </p:blipFill>
        <p:spPr bwMode="auto">
          <a:xfrm>
            <a:off x="654501" y="2120766"/>
            <a:ext cx="3575593" cy="271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stimulation</a:t>
            </a:r>
            <a:endParaRPr dirty="0"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It is actually a blink test sketch</a:t>
            </a:r>
            <a:endParaRPr dirty="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708" y="1152475"/>
            <a:ext cx="3651600" cy="3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Audial</a:t>
            </a:r>
            <a:r>
              <a:rPr lang="ru-RU" dirty="0"/>
              <a:t> </a:t>
            </a:r>
            <a:r>
              <a:rPr lang="en" dirty="0"/>
              <a:t>Stimulation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41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 gentle — use resistor to decrease buzzer volume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will use the same script as blink!</a:t>
            </a: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901" y="775125"/>
            <a:ext cx="3928449" cy="3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967F02-0210-4F43-B8A8-C8E58F92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223" y="2438350"/>
            <a:ext cx="303477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Transistor switch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41A9D-6284-C44E-AC2D-5D0C70EF2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576488" cy="3416400"/>
          </a:xfrm>
        </p:spPr>
        <p:txBody>
          <a:bodyPr/>
          <a:lstStyle/>
          <a:p>
            <a:r>
              <a:rPr lang="en-RU" dirty="0"/>
              <a:t>Switches high power 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2288D-A61A-F24E-9742-FE31E493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0" y="2033739"/>
            <a:ext cx="2206173" cy="18795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384D91-A9BF-F940-AA9E-227CBA9CB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354" y="0"/>
            <a:ext cx="53076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be afraid of trials and errors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AB1F39-4D7B-C647-B961-9B92C495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0" y="961362"/>
            <a:ext cx="7780352" cy="41900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BFB0-F9CF-1C4C-A48C-B6CB67C3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U" dirty="0"/>
              <a:t>Additional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EC7FB-C989-C64E-80F6-B211BB86C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Learn to build Arduino-Arduino communication:</a:t>
            </a:r>
            <a:br>
              <a:rPr lang="en-RU" dirty="0"/>
            </a:br>
            <a:r>
              <a:rPr lang="en-GB" dirty="0">
                <a:hlinkClick r:id="rId2"/>
              </a:rPr>
              <a:t>https://iot-guider.com/arduino/serial-communication-between-two-arduino-boards/</a:t>
            </a:r>
            <a:r>
              <a:rPr lang="en-GB" dirty="0"/>
              <a:t> </a:t>
            </a:r>
            <a:endParaRPr lang="en-RU" dirty="0"/>
          </a:p>
          <a:p>
            <a:r>
              <a:rPr lang="en-RU" dirty="0"/>
              <a:t>Also look at wireless boards of ESP32-Wrover-xx (BT works as simple as Serial!) and Raspberry Pi 3, 4, Zero (W)</a:t>
            </a:r>
            <a:r>
              <a:rPr lang="ru-RU" dirty="0"/>
              <a:t> = </a:t>
            </a:r>
            <a:r>
              <a:rPr lang="en-US" dirty="0"/>
              <a:t>wireless </a:t>
            </a:r>
            <a:r>
              <a:rPr lang="en-US" dirty="0" err="1"/>
              <a:t>linux</a:t>
            </a:r>
            <a:r>
              <a:rPr lang="en-US" dirty="0"/>
              <a:t> with </a:t>
            </a:r>
            <a:r>
              <a:rPr lang="en-US" dirty="0" err="1"/>
              <a:t>gpio</a:t>
            </a:r>
            <a:endParaRPr lang="en-RU" dirty="0"/>
          </a:p>
          <a:p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0F978-BCDC-304D-A62D-BCC05AEF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548" y="2860675"/>
            <a:ext cx="3379038" cy="2030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BB4D1-AF68-F841-80D4-CC77D8A50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86" y="2983535"/>
            <a:ext cx="2894336" cy="20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Arduino?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3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(both, hardware + software)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Workstyle … not a good one (toxic DIY)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825" y="1030375"/>
            <a:ext cx="54909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Toxic DIY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375" y="516900"/>
            <a:ext cx="5940250" cy="44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50" y="1952705"/>
            <a:ext cx="1841301" cy="1633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use Arduino for?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PC-Hardware communication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Collecting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Synchronizing with external hardware (PC or amplifier)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Producing stimuli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Tactile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Visual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Audial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Install </a:t>
            </a:r>
            <a:r>
              <a:rPr lang="en" dirty="0" err="1"/>
              <a:t>EasyEDA</a:t>
            </a:r>
            <a:r>
              <a:rPr lang="en" dirty="0"/>
              <a:t> for schematic design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We will work with </a:t>
            </a:r>
            <a:r>
              <a:rPr lang="en" b="1" dirty="0"/>
              <a:t>Arduino Nano V3</a:t>
            </a:r>
            <a:endParaRPr b="1"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375" y="1362913"/>
            <a:ext cx="4824899" cy="299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PC-Hardware communication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18700" cy="31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Download and install Arduino Studio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(Win users) download ch340 drivers (</a:t>
            </a:r>
            <a:r>
              <a:rPr lang="en-US" u="sng" dirty="0">
                <a:hlinkClick r:id="rId3"/>
              </a:rPr>
              <a:t>instructions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Connect to PC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Flash blink example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Mind Old/New bootloader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Flash serial example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Hint: fast ascii-dec </a:t>
            </a:r>
            <a:r>
              <a:rPr lang="en-US" dirty="0">
                <a:hlinkClick r:id="rId4"/>
              </a:rPr>
              <a:t>convertor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UART is not instantaneous!!!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See comments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  <a:p>
            <a:r>
              <a:rPr lang="en" dirty="0"/>
              <a:t>Try echo loop</a:t>
            </a: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000" y="945825"/>
            <a:ext cx="38576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does </a:t>
            </a:r>
            <a:r>
              <a:rPr lang="en" dirty="0" err="1"/>
              <a:t>Boudrate</a:t>
            </a:r>
            <a:r>
              <a:rPr lang="en" dirty="0"/>
              <a:t> of `Serial` mean?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8798"/>
          <a:stretch/>
        </p:blipFill>
        <p:spPr>
          <a:xfrm>
            <a:off x="4572000" y="858306"/>
            <a:ext cx="4238550" cy="29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250" y="4018575"/>
            <a:ext cx="6886422" cy="9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4;p17">
            <a:extLst>
              <a:ext uri="{FF2B5EF4-FFF2-40B4-BE49-F238E27FC236}">
                <a16:creationId xmlns:a16="http://schemas.microsoft.com/office/drawing/2014/main" id="{E743D812-F587-8649-AFCC-77A1AF846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4755" y="1152475"/>
            <a:ext cx="4812630" cy="2793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Boudrate</a:t>
            </a:r>
            <a:r>
              <a:rPr lang="en-US" dirty="0"/>
              <a:t> = bits/second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Serial = UART, universal asynchronous receiver and transmitter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UART pack of </a:t>
            </a:r>
            <a:r>
              <a:rPr lang="en" dirty="0" err="1"/>
              <a:t>Arudino</a:t>
            </a:r>
            <a:r>
              <a:rPr lang="en" dirty="0"/>
              <a:t> = 10 bit 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1 start — always 0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8 payload — 1 or 0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1 stop — always 1</a:t>
            </a:r>
            <a:endParaRPr lang="ru-RU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E.g. </a:t>
            </a:r>
            <a:r>
              <a:rPr lang="en-US" dirty="0" err="1"/>
              <a:t>Baudrate</a:t>
            </a:r>
            <a:r>
              <a:rPr lang="en-US" dirty="0"/>
              <a:t> = 180 means </a:t>
            </a:r>
            <a:br>
              <a:rPr lang="en-US" dirty="0"/>
            </a:br>
            <a:r>
              <a:rPr lang="en-US" dirty="0"/>
              <a:t>max 0-s in a row = 50 </a:t>
            </a:r>
            <a:r>
              <a:rPr lang="en-US" dirty="0" err="1"/>
              <a:t>ms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data with analog to digital converter (ADC)</a:t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481887" y="1131450"/>
            <a:ext cx="337528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Learn how to work with Serial Monitor and Serial Plotter</a:t>
            </a:r>
          </a:p>
          <a:p>
            <a:pPr marL="457200" lvl="7" indent="-317500">
              <a:buSzPts val="1400"/>
              <a:buFont typeface="Arial"/>
              <a:buChar char="●"/>
            </a:pPr>
            <a:r>
              <a:rPr lang="en-GB" dirty="0"/>
              <a:t>Try 3.3v instead of 5v</a:t>
            </a:r>
          </a:p>
          <a:p>
            <a:pPr marL="457200" lvl="7" indent="-317500">
              <a:buSzPts val="1400"/>
              <a:buFont typeface="Arial"/>
              <a:buChar char="●"/>
            </a:pPr>
            <a:r>
              <a:rPr lang="en-GB" dirty="0"/>
              <a:t>Try plotting in </a:t>
            </a:r>
            <a:r>
              <a:rPr lang="en-GB" dirty="0" err="1"/>
              <a:t>Jupyter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Can be used to </a:t>
            </a:r>
            <a:r>
              <a:rPr lang="en" dirty="0">
                <a:hlinkClick r:id="rId3"/>
              </a:rPr>
              <a:t>track fingers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Or joystick input</a:t>
            </a: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175" y="1131450"/>
            <a:ext cx="389013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E44168-7336-0B41-9606-FCF273C9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35" y="2849545"/>
            <a:ext cx="2102880" cy="21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Button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Mind pull-down (or pull-up) resistor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Mind jittering effects, debouncing (</a:t>
            </a:r>
            <a:r>
              <a:rPr lang="en" dirty="0">
                <a:hlinkClick r:id="rId3"/>
              </a:rPr>
              <a:t>software</a:t>
            </a:r>
            <a:r>
              <a:rPr lang="en" dirty="0"/>
              <a:t>, or </a:t>
            </a:r>
            <a:r>
              <a:rPr lang="en" dirty="0">
                <a:hlinkClick r:id="rId4"/>
              </a:rPr>
              <a:t>hardware</a:t>
            </a:r>
            <a:r>
              <a:rPr lang="en" dirty="0"/>
              <a:t>)</a:t>
            </a:r>
            <a:endParaRPr dirty="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8650" y="883925"/>
            <a:ext cx="39309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Synchropulses to Hardware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220" y="1084093"/>
            <a:ext cx="402208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5;p20">
            <a:extLst>
              <a:ext uri="{FF2B5EF4-FFF2-40B4-BE49-F238E27FC236}">
                <a16:creationId xmlns:a16="http://schemas.microsoft.com/office/drawing/2014/main" id="{0B517D44-DE3F-C144-A5AC-E66BDEF22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rgbClr val="FF0000"/>
                </a:solidFill>
              </a:rPr>
              <a:t>!!!!!!!!USE BATTERIES AND POWERBANKS!!!!!!!!!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Or transmit signals with </a:t>
            </a:r>
            <a:r>
              <a:rPr lang="en-US" b="1" dirty="0">
                <a:hlinkClick r:id="rId4"/>
              </a:rPr>
              <a:t>optical coupling</a:t>
            </a:r>
            <a:endParaRPr lang="ru-RU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ru-RU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b="1" dirty="0"/>
              <a:t>(</a:t>
            </a:r>
            <a:r>
              <a:rPr lang="en-US" b="1" dirty="0"/>
              <a:t>For convenience – we will use D2 GPIO pin)</a:t>
            </a:r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2419</TotalTime>
  <Words>392</Words>
  <Application>Microsoft Macintosh PowerPoint</Application>
  <PresentationFormat>On-screen Show (16:9)</PresentationFormat>
  <Paragraphs>71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Applied Arduino Programming for neurophysiology  (supplementary materials)</vt:lpstr>
      <vt:lpstr>What is Arduino?</vt:lpstr>
      <vt:lpstr>Toxic DIY</vt:lpstr>
      <vt:lpstr>What should we use Arduino for?</vt:lpstr>
      <vt:lpstr>PC-Hardware communication</vt:lpstr>
      <vt:lpstr>What does Boudrate of `Serial` mean?</vt:lpstr>
      <vt:lpstr>Collect data with analog to digital converter (ADC)</vt:lpstr>
      <vt:lpstr>User Button</vt:lpstr>
      <vt:lpstr>Send Synchropulses to Hardware</vt:lpstr>
      <vt:lpstr>Sync Pulses</vt:lpstr>
      <vt:lpstr>Somatosensory stimulation</vt:lpstr>
      <vt:lpstr>Visual stimulation</vt:lpstr>
      <vt:lpstr>Audial Stimulation</vt:lpstr>
      <vt:lpstr>Transistor switch</vt:lpstr>
      <vt:lpstr>Don’t be afraid of trials and errors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Arduino Programming for neurophysiology  (supplementary materials)</dc:title>
  <cp:lastModifiedBy>Microsoft Office User</cp:lastModifiedBy>
  <cp:revision>43</cp:revision>
  <dcterms:modified xsi:type="dcterms:W3CDTF">2022-10-15T15:55:57Z</dcterms:modified>
</cp:coreProperties>
</file>